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theme/theme2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Lst>
  <p:notesMasterIdLst>
    <p:notesMasterId r:id="rId36"/>
  </p:notesMasterIdLst>
  <p:sldIdLst>
    <p:sldId id="256" r:id="rId25"/>
    <p:sldId id="257" r:id="rId26"/>
    <p:sldId id="258" r:id="rId27"/>
    <p:sldId id="259" r:id="rId28"/>
    <p:sldId id="260" r:id="rId29"/>
    <p:sldId id="262" r:id="rId30"/>
    <p:sldId id="263" r:id="rId31"/>
    <p:sldId id="264" r:id="rId32"/>
    <p:sldId id="265" r:id="rId33"/>
    <p:sldId id="266" r:id="rId34"/>
    <p:sldId id="267" r:id="rId3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3" d="100"/>
          <a:sy n="103" d="100"/>
        </p:scale>
        <p:origin x="87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2.xml"/><Relationship Id="rId39" Type="http://schemas.openxmlformats.org/officeDocument/2006/relationships/theme" Target="theme/theme1.xml"/><Relationship Id="rId21" Type="http://schemas.openxmlformats.org/officeDocument/2006/relationships/slideMaster" Target="slideMasters/slideMaster21.xml"/><Relationship Id="rId34" Type="http://schemas.openxmlformats.org/officeDocument/2006/relationships/slide" Target="slides/slide10.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1.xml"/><Relationship Id="rId33" Type="http://schemas.openxmlformats.org/officeDocument/2006/relationships/slide" Target="slides/slide9.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5.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4.xml"/><Relationship Id="rId36" Type="http://schemas.openxmlformats.org/officeDocument/2006/relationships/notesMaster" Target="notesMasters/notesMaster1.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3.xml"/><Relationship Id="rId30" Type="http://schemas.openxmlformats.org/officeDocument/2006/relationships/slide" Target="slides/slide6.xml"/><Relationship Id="rId35" Type="http://schemas.openxmlformats.org/officeDocument/2006/relationships/slide" Target="slides/slide11.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A2E3E8-1BF2-4157-9CF4-00237A4E231D}" type="datetimeFigureOut">
              <a:rPr lang="en-IN" smtClean="0"/>
              <a:t>28-04-2025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7DC54E-B1EC-490B-8709-9400B17250FE}" type="slidenum">
              <a:rPr lang="en-IN" smtClean="0"/>
              <a:t>‹#›</a:t>
            </a:fld>
            <a:endParaRPr lang="en-IN"/>
          </a:p>
        </p:txBody>
      </p:sp>
    </p:spTree>
    <p:extLst>
      <p:ext uri="{BB962C8B-B14F-4D97-AF65-F5344CB8AC3E}">
        <p14:creationId xmlns:p14="http://schemas.microsoft.com/office/powerpoint/2010/main" val="39895325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97DC54E-B1EC-490B-8709-9400B17250FE}" type="slidenum">
              <a:rPr lang="en-IN" smtClean="0"/>
              <a:t>6</a:t>
            </a:fld>
            <a:endParaRPr lang="en-IN"/>
          </a:p>
        </p:txBody>
      </p:sp>
    </p:spTree>
    <p:extLst>
      <p:ext uri="{BB962C8B-B14F-4D97-AF65-F5344CB8AC3E}">
        <p14:creationId xmlns:p14="http://schemas.microsoft.com/office/powerpoint/2010/main" val="30434599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4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51"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5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5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4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652680"/>
            <a:ext cx="4260960" cy="156024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5" name="Google Shape;11;p2"/>
          <p:cNvCxnSpPr/>
          <p:nvPr/>
        </p:nvCxnSpPr>
        <p:spPr>
          <a:xfrm>
            <a:off x="-230760" y="233640"/>
            <a:ext cx="9678960" cy="360"/>
          </a:xfrm>
          <a:prstGeom prst="straightConnector1">
            <a:avLst/>
          </a:prstGeom>
          <a:ln w="9525">
            <a:solidFill>
              <a:srgbClr val="BFCE84"/>
            </a:solidFill>
            <a:round/>
          </a:ln>
        </p:spPr>
      </p:cxnSp>
      <p:sp>
        <p:nvSpPr>
          <p:cNvPr id="2" name="Google Shape;12;p2"/>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30" name="Google Shape;105;p19"/>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713160" y="539640"/>
            <a:ext cx="3189600" cy="88632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32" name="Google Shape;109;p20"/>
          <p:cNvCxnSpPr/>
          <p:nvPr/>
        </p:nvCxnSpPr>
        <p:spPr>
          <a:xfrm>
            <a:off x="-230760" y="233640"/>
            <a:ext cx="9678960" cy="360"/>
          </a:xfrm>
          <a:prstGeom prst="straightConnector1">
            <a:avLst/>
          </a:prstGeom>
          <a:ln w="9525">
            <a:solidFill>
              <a:srgbClr val="BFCE84"/>
            </a:solidFill>
            <a:round/>
          </a:ln>
        </p:spPr>
      </p:cxnSp>
      <p:sp>
        <p:nvSpPr>
          <p:cNvPr id="33" name="Google Shape;110;p20"/>
          <p:cNvSpPr/>
          <p:nvPr/>
        </p:nvSpPr>
        <p:spPr>
          <a:xfrm flipH="1">
            <a:off x="-72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4574880" y="3092760"/>
            <a:ext cx="3855600" cy="151092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36" name="PlaceHolder 2"/>
          <p:cNvSpPr>
            <a:spLocks noGrp="1"/>
          </p:cNvSpPr>
          <p:nvPr>
            <p:ph type="title"/>
          </p:nvPr>
        </p:nvSpPr>
        <p:spPr>
          <a:xfrm>
            <a:off x="713160" y="835920"/>
            <a:ext cx="1257840" cy="91548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Autofit/>
          </a:bodyPr>
          <a:lstStyle/>
          <a:p>
            <a:pPr indent="0" algn="ctr">
              <a:lnSpc>
                <a:spcPct val="100000"/>
              </a:lnSpc>
              <a:buNone/>
            </a:pPr>
            <a:r>
              <a:rPr lang="fr-FR" sz="6000" b="0" strike="noStrike" spc="-1">
                <a:solidFill>
                  <a:schemeClr val="dk2"/>
                </a:solidFill>
                <a:latin typeface="Atkinson Hyperlegible Next Medium"/>
                <a:ea typeface="Atkinson Hyperlegible Next Medium"/>
              </a:rPr>
              <a:t>xx%</a:t>
            </a:r>
            <a:endParaRPr lang="fr-FR" sz="6000" b="0" strike="noStrike" spc="-1">
              <a:solidFill>
                <a:schemeClr val="dk1"/>
              </a:solidFill>
              <a:latin typeface="Arial"/>
            </a:endParaRPr>
          </a:p>
        </p:txBody>
      </p:sp>
      <p:sp>
        <p:nvSpPr>
          <p:cNvPr id="37" name="Google Shape;16;p3"/>
          <p:cNvSpPr/>
          <p:nvPr/>
        </p:nvSpPr>
        <p:spPr>
          <a:xfrm>
            <a:off x="-77040" y="-92880"/>
            <a:ext cx="26215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38" name="Google Shape;17;p3"/>
          <p:cNvCxnSpPr/>
          <p:nvPr/>
        </p:nvCxnSpPr>
        <p:spPr>
          <a:xfrm>
            <a:off x="-230760" y="233640"/>
            <a:ext cx="9678960" cy="360"/>
          </a:xfrm>
          <a:prstGeom prst="straightConnector1">
            <a:avLst/>
          </a:prstGeom>
          <a:ln w="9525">
            <a:solidFill>
              <a:srgbClr val="BFCE84"/>
            </a:solidFill>
            <a:round/>
          </a:ln>
        </p:spPr>
      </p:cxnSp>
      <p:sp>
        <p:nvSpPr>
          <p:cNvPr id="39"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0" name="Google Shape;112;p21"/>
          <p:cNvCxnSpPr/>
          <p:nvPr/>
        </p:nvCxnSpPr>
        <p:spPr>
          <a:xfrm>
            <a:off x="-230760" y="233640"/>
            <a:ext cx="9678960" cy="360"/>
          </a:xfrm>
          <a:prstGeom prst="straightConnector1">
            <a:avLst/>
          </a:prstGeom>
          <a:ln w="9525">
            <a:solidFill>
              <a:srgbClr val="BFCE84"/>
            </a:solidFill>
            <a:round/>
          </a:ln>
        </p:spPr>
      </p:cxnSp>
      <p:sp>
        <p:nvSpPr>
          <p:cNvPr id="41" name="Google Shape;113;p21"/>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2" name="Google Shape;115;p22"/>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44" name="PlaceHolder 2"/>
          <p:cNvSpPr>
            <a:spLocks noGrp="1"/>
          </p:cNvSpPr>
          <p:nvPr>
            <p:ph type="body"/>
          </p:nvPr>
        </p:nvSpPr>
        <p:spPr>
          <a:xfrm>
            <a:off x="720000" y="1215720"/>
            <a:ext cx="7703640" cy="17233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cxnSp>
        <p:nvCxnSpPr>
          <p:cNvPr id="45" name="Google Shape;21;p4"/>
          <p:cNvCxnSpPr/>
          <p:nvPr/>
        </p:nvCxnSpPr>
        <p:spPr>
          <a:xfrm>
            <a:off x="-230760" y="233640"/>
            <a:ext cx="9678960" cy="360"/>
          </a:xfrm>
          <a:prstGeom prst="straightConnector1">
            <a:avLst/>
          </a:prstGeom>
          <a:ln w="9525">
            <a:solidFill>
              <a:srgbClr val="BFCE84"/>
            </a:solidFill>
            <a:round/>
          </a:ln>
        </p:spPr>
      </p:cxnSp>
      <p:sp>
        <p:nvSpPr>
          <p:cNvPr id="46" name="Google Shape;22;p4"/>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0" name="Google Shape;29;p5"/>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5" name="Google Shape;32;p6"/>
          <p:cNvCxnSpPr/>
          <p:nvPr/>
        </p:nvCxnSpPr>
        <p:spPr>
          <a:xfrm>
            <a:off x="-230760" y="233640"/>
            <a:ext cx="9678960" cy="360"/>
          </a:xfrm>
          <a:prstGeom prst="straightConnector1">
            <a:avLst/>
          </a:prstGeom>
          <a:ln w="9525">
            <a:solidFill>
              <a:srgbClr val="BFCE84"/>
            </a:solidFill>
            <a:round/>
          </a:ln>
        </p:spPr>
      </p:cxnSp>
      <p:sp>
        <p:nvSpPr>
          <p:cNvPr id="56" name="Google Shape;33;p6"/>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9" name="Google Shape;37;p7"/>
          <p:cNvCxnSpPr/>
          <p:nvPr/>
        </p:nvCxnSpPr>
        <p:spPr>
          <a:xfrm>
            <a:off x="-230760" y="233640"/>
            <a:ext cx="9678960" cy="360"/>
          </a:xfrm>
          <a:prstGeom prst="straightConnector1">
            <a:avLst/>
          </a:prstGeom>
          <a:ln w="9525">
            <a:solidFill>
              <a:srgbClr val="BFCE84"/>
            </a:solidFill>
            <a:round/>
          </a:ln>
        </p:spPr>
      </p:cxnSp>
      <p:sp>
        <p:nvSpPr>
          <p:cNvPr id="60" name="Google Shape;38;p7"/>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713160" y="1159560"/>
            <a:ext cx="4581000" cy="1044720"/>
          </a:xfrm>
          <a:prstGeom prst="rect">
            <a:avLst/>
          </a:prstGeom>
          <a:noFill/>
          <a:ln w="0">
            <a:noFill/>
          </a:ln>
        </p:spPr>
        <p:txBody>
          <a:bodyPr lIns="91440" tIns="91440" rIns="91440" bIns="91440" anchor="b">
            <a:noAutofit/>
          </a:bodyPr>
          <a:lstStyle/>
          <a:p>
            <a:pPr indent="0">
              <a:lnSpc>
                <a:spcPct val="100000"/>
              </a:lnSpc>
              <a:buNone/>
            </a:pPr>
            <a:r>
              <a:rPr lang="fr-FR" sz="6000" b="0" strike="noStrike" spc="-1">
                <a:solidFill>
                  <a:schemeClr val="dk1"/>
                </a:solidFill>
                <a:latin typeface="Atkinson Hyperlegible Next Medium"/>
                <a:ea typeface="Atkinson Hyperlegible Next Medium"/>
              </a:rPr>
              <a:t>xx%</a:t>
            </a:r>
            <a:endParaRPr lang="fr-FR" sz="6000" b="0" strike="noStrike" spc="-1">
              <a:solidFill>
                <a:schemeClr val="dk1"/>
              </a:solidFill>
              <a:latin typeface="Arial"/>
            </a:endParaRPr>
          </a:p>
        </p:txBody>
      </p:sp>
      <p:cxnSp>
        <p:nvCxnSpPr>
          <p:cNvPr id="7" name="Google Shape;50;p11"/>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2135520" y="1441800"/>
            <a:ext cx="4872600" cy="118692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64" name="PlaceHolder 2"/>
          <p:cNvSpPr>
            <a:spLocks noGrp="1"/>
          </p:cNvSpPr>
          <p:nvPr>
            <p:ph type="title"/>
          </p:nvPr>
        </p:nvSpPr>
        <p:spPr>
          <a:xfrm>
            <a:off x="720000" y="4014360"/>
            <a:ext cx="7703640" cy="572400"/>
          </a:xfrm>
          <a:prstGeom prst="rect">
            <a:avLst/>
          </a:prstGeom>
          <a:solidFill>
            <a:schemeClr val="dk1"/>
          </a:solidFill>
          <a:ln w="0">
            <a:noFill/>
          </a:ln>
        </p:spPr>
        <p:txBody>
          <a:bodyPr lIns="91440" tIns="91440" rIns="91440" bIns="91440" anchor="t">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5" name="Google Shape;121;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7" name="Google Shape;124;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 name="Google Shape;53;p13"/>
          <p:cNvSpPr/>
          <p:nvPr/>
        </p:nvSpPr>
        <p:spPr>
          <a:xfrm>
            <a:off x="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9" name="PlaceHolder 1"/>
          <p:cNvSpPr>
            <a:spLocks noGrp="1"/>
          </p:cNvSpPr>
          <p:nvPr>
            <p:ph type="title"/>
          </p:nvPr>
        </p:nvSpPr>
        <p:spPr>
          <a:xfrm>
            <a:off x="720000" y="444960"/>
            <a:ext cx="68162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10" name="PlaceHolder 2"/>
          <p:cNvSpPr>
            <a:spLocks noGrp="1"/>
          </p:cNvSpPr>
          <p:nvPr>
            <p:ph type="title"/>
          </p:nvPr>
        </p:nvSpPr>
        <p:spPr>
          <a:xfrm>
            <a:off x="432432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1" name="PlaceHolder 3"/>
          <p:cNvSpPr>
            <a:spLocks noGrp="1"/>
          </p:cNvSpPr>
          <p:nvPr>
            <p:ph type="title"/>
          </p:nvPr>
        </p:nvSpPr>
        <p:spPr>
          <a:xfrm>
            <a:off x="432432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2" name="PlaceHolder 4"/>
          <p:cNvSpPr>
            <a:spLocks noGrp="1"/>
          </p:cNvSpPr>
          <p:nvPr>
            <p:ph type="title"/>
          </p:nvPr>
        </p:nvSpPr>
        <p:spPr>
          <a:xfrm>
            <a:off x="664416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3" name="PlaceHolder 5"/>
          <p:cNvSpPr>
            <a:spLocks noGrp="1"/>
          </p:cNvSpPr>
          <p:nvPr>
            <p:ph type="title"/>
          </p:nvPr>
        </p:nvSpPr>
        <p:spPr>
          <a:xfrm>
            <a:off x="664416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cxnSp>
        <p:nvCxnSpPr>
          <p:cNvPr id="14" name="Google Shape;63;p13"/>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720000" y="1637640"/>
            <a:ext cx="3286080" cy="1062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cxnSp>
        <p:nvCxnSpPr>
          <p:cNvPr id="16" name="Google Shape;67;p14"/>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18" name="Google Shape;71;p15"/>
          <p:cNvCxnSpPr/>
          <p:nvPr/>
        </p:nvCxnSpPr>
        <p:spPr>
          <a:xfrm>
            <a:off x="-230760" y="233640"/>
            <a:ext cx="9678960" cy="360"/>
          </a:xfrm>
          <a:prstGeom prst="straightConnector1">
            <a:avLst/>
          </a:prstGeom>
          <a:ln w="9525">
            <a:solidFill>
              <a:srgbClr val="BFCE84"/>
            </a:solidFill>
            <a:round/>
          </a:ln>
        </p:spPr>
      </p:cxnSp>
      <p:sp>
        <p:nvSpPr>
          <p:cNvPr id="19" name="Google Shape;72;p15"/>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1" name="Google Shape;74;p16"/>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 name="PlaceHolder 1"/>
          <p:cNvSpPr>
            <a:spLocks noGrp="1"/>
          </p:cNvSpPr>
          <p:nvPr>
            <p:ph type="body"/>
          </p:nvPr>
        </p:nvSpPr>
        <p:spPr>
          <a:xfrm>
            <a:off x="5400000" y="0"/>
            <a:ext cx="37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23" name="PlaceHolder 2"/>
          <p:cNvSpPr>
            <a:spLocks noGrp="1"/>
          </p:cNvSpPr>
          <p:nvPr>
            <p:ph type="title"/>
          </p:nvPr>
        </p:nvSpPr>
        <p:spPr>
          <a:xfrm>
            <a:off x="720000" y="793080"/>
            <a:ext cx="3899160" cy="1368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5" name="Google Shape;86;p17"/>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7" name="Google Shape;101;p18"/>
          <p:cNvCxnSpPr/>
          <p:nvPr/>
        </p:nvCxnSpPr>
        <p:spPr>
          <a:xfrm>
            <a:off x="-230760" y="233640"/>
            <a:ext cx="9678960" cy="360"/>
          </a:xfrm>
          <a:prstGeom prst="straightConnector1">
            <a:avLst/>
          </a:prstGeom>
          <a:ln w="9525">
            <a:solidFill>
              <a:srgbClr val="BFCE84"/>
            </a:solidFill>
            <a:round/>
          </a:ln>
        </p:spPr>
      </p:cxnSp>
      <p:sp>
        <p:nvSpPr>
          <p:cNvPr id="28" name="Google Shape;102;p18"/>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7.png"/><Relationship Id="rId1" Type="http://schemas.openxmlformats.org/officeDocument/2006/relationships/slideLayout" Target="../slideLayouts/slideLayout11.xml"/><Relationship Id="rId4" Type="http://schemas.openxmlformats.org/officeDocument/2006/relationships/hyperlink" Target="http://bit.ly/2TtBDfr"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714240" y="657360"/>
            <a:ext cx="4257360" cy="1561680"/>
          </a:xfrm>
          <a:prstGeom prst="rect">
            <a:avLst/>
          </a:prstGeom>
          <a:noFill/>
          <a:ln w="0">
            <a:noFill/>
          </a:ln>
        </p:spPr>
        <p:txBody>
          <a:bodyPr lIns="91440" tIns="91440" rIns="91440" bIns="91440" anchor="b">
            <a:normAutofit fontScale="90394"/>
          </a:bodyPr>
          <a:lstStyle/>
          <a:p>
            <a:pPr indent="0">
              <a:lnSpc>
                <a:spcPct val="100000"/>
              </a:lnSpc>
              <a:buNone/>
              <a:tabLst>
                <a:tab pos="0" algn="l"/>
              </a:tabLst>
            </a:pPr>
            <a:r>
              <a:rPr lang="en" sz="5000" b="0" strike="noStrike" spc="-1">
                <a:solidFill>
                  <a:schemeClr val="dk1"/>
                </a:solidFill>
                <a:latin typeface="Atkinson Hyperlegible Next SemiBold"/>
                <a:ea typeface="Atkinson Hyperlegible Next SemiBold"/>
              </a:rPr>
              <a:t>Social Good Tracker</a:t>
            </a:r>
            <a:endParaRPr lang="fr-FR" sz="5000" b="0" strike="noStrike" spc="-1">
              <a:solidFill>
                <a:schemeClr val="dk1"/>
              </a:solidFill>
              <a:latin typeface="Arial"/>
            </a:endParaRPr>
          </a:p>
        </p:txBody>
      </p:sp>
      <p:sp>
        <p:nvSpPr>
          <p:cNvPr id="71" name="PlaceHolder 2"/>
          <p:cNvSpPr>
            <a:spLocks noGrp="1"/>
          </p:cNvSpPr>
          <p:nvPr>
            <p:ph type="subTitle"/>
          </p:nvPr>
        </p:nvSpPr>
        <p:spPr>
          <a:xfrm>
            <a:off x="714240" y="2381400"/>
            <a:ext cx="4257360" cy="380520"/>
          </a:xfrm>
          <a:prstGeom prst="rect">
            <a:avLst/>
          </a:prstGeom>
          <a:noFill/>
          <a:ln w="0">
            <a:noFill/>
          </a:ln>
        </p:spPr>
        <p:txBody>
          <a:bodyPr lIns="91440" tIns="91440" rIns="91440" bIns="91440" anchor="t">
            <a:normAutofit fontScale="73188" lnSpcReduction="20000"/>
          </a:bodyPr>
          <a:lstStyle/>
          <a:p>
            <a:pPr indent="0">
              <a:lnSpc>
                <a:spcPct val="100000"/>
              </a:lnSpc>
              <a:buNone/>
              <a:tabLst>
                <a:tab pos="0" algn="l"/>
              </a:tabLst>
            </a:pPr>
            <a:r>
              <a:rPr lang="en" sz="1600" b="0" strike="noStrike" spc="-1">
                <a:solidFill>
                  <a:schemeClr val="dk1"/>
                </a:solidFill>
                <a:latin typeface="Albert Sans"/>
                <a:ea typeface="Albert Sans"/>
              </a:rPr>
              <a:t>An innovative platform to monitor and enhance social impact.</a:t>
            </a:r>
            <a:endParaRPr lang="en-US" sz="1600" b="0" strike="noStrike" spc="-1">
              <a:solidFill>
                <a:srgbClr val="FFFFFF"/>
              </a:solidFill>
              <a:latin typeface="OpenSymbol"/>
            </a:endParaRPr>
          </a:p>
        </p:txBody>
      </p:sp>
      <p:sp>
        <p:nvSpPr>
          <p:cNvPr id="72" name="Google Shape;133;p27"/>
          <p:cNvSpPr/>
          <p:nvPr/>
        </p:nvSpPr>
        <p:spPr>
          <a:xfrm>
            <a:off x="5400000" y="0"/>
            <a:ext cx="374364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Conclusions</a:t>
            </a:r>
            <a:endParaRPr lang="fr-FR" sz="2600" b="0" strike="noStrike" spc="-1">
              <a:solidFill>
                <a:schemeClr val="dk1"/>
              </a:solidFill>
              <a:latin typeface="Arial"/>
            </a:endParaRPr>
          </a:p>
        </p:txBody>
      </p:sp>
      <p:sp>
        <p:nvSpPr>
          <p:cNvPr id="110"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200" b="0" strike="noStrike" spc="-1">
                <a:solidFill>
                  <a:schemeClr val="dk1"/>
                </a:solidFill>
                <a:latin typeface="Albert Sans"/>
                <a:ea typeface="Albert Sans"/>
              </a:rPr>
              <a:t>The </a:t>
            </a:r>
            <a:r>
              <a:rPr lang="en-US" sz="1200" b="0" strike="noStrike" spc="-1" dirty="0">
                <a:solidFill>
                  <a:schemeClr val="dk1"/>
                </a:solidFill>
                <a:latin typeface="Albert Sans"/>
                <a:ea typeface="Albert Sans"/>
              </a:rPr>
              <a:t>Social Good Tracker combined with the chatbot component is an effective way to strengthen any social initiatives. The integration helps improve user interaction and provided valuable support, creating more opportunities for monitoring with the potential for larger social impact</a:t>
            </a:r>
            <a:r>
              <a:rPr lang="en" sz="1200" b="0" strike="noStrike" spc="-1" dirty="0">
                <a:solidFill>
                  <a:schemeClr val="dk1"/>
                </a:solidFill>
                <a:latin typeface="Albert Sans"/>
                <a:ea typeface="Albert Sans"/>
              </a:rPr>
              <a:t>.</a:t>
            </a:r>
            <a:endParaRPr lang="en-US" sz="1200" b="0" strike="noStrike" spc="-1" dirty="0">
              <a:solidFill>
                <a:srgbClr val="FFFFFF"/>
              </a:solidFill>
              <a:latin typeface="OpenSymbol"/>
            </a:endParaRPr>
          </a:p>
        </p:txBody>
      </p:sp>
      <p:sp>
        <p:nvSpPr>
          <p:cNvPr id="111"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12"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p:cNvSpPr>
          <p:nvPr>
            <p:ph type="title"/>
          </p:nvPr>
        </p:nvSpPr>
        <p:spPr>
          <a:xfrm>
            <a:off x="714240" y="542880"/>
            <a:ext cx="3190680" cy="88560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5000" b="0" strike="noStrike" spc="-1">
                <a:solidFill>
                  <a:schemeClr val="dk1"/>
                </a:solidFill>
                <a:latin typeface="Atkinson Hyperlegible Next SemiBold"/>
                <a:ea typeface="Atkinson Hyperlegible Next SemiBold"/>
              </a:rPr>
              <a:t>Thank you!</a:t>
            </a:r>
            <a:endParaRPr lang="fr-FR" sz="5000" b="0" strike="noStrike" spc="-1">
              <a:solidFill>
                <a:schemeClr val="dk1"/>
              </a:solidFill>
              <a:latin typeface="Arial"/>
            </a:endParaRPr>
          </a:p>
        </p:txBody>
      </p:sp>
      <p:sp>
        <p:nvSpPr>
          <p:cNvPr id="114" name="PlaceHolder 2"/>
          <p:cNvSpPr>
            <a:spLocks noGrp="1"/>
          </p:cNvSpPr>
          <p:nvPr>
            <p:ph type="subTitle"/>
          </p:nvPr>
        </p:nvSpPr>
        <p:spPr>
          <a:xfrm>
            <a:off x="423900" y="1835972"/>
            <a:ext cx="4333680" cy="8186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400" strike="noStrike" spc="-1" dirty="0">
                <a:solidFill>
                  <a:schemeClr val="bg1"/>
                </a:solidFill>
                <a:latin typeface="OpenSymbol"/>
              </a:rPr>
              <a:t>Git hub : https://github.com/navadeep5040/Social-Good-Tracker-Track-social-good-intiatives </a:t>
            </a:r>
          </a:p>
        </p:txBody>
      </p:sp>
      <p:sp>
        <p:nvSpPr>
          <p:cNvPr id="115" name="Google Shape;335;p41"/>
          <p:cNvSpPr/>
          <p:nvPr/>
        </p:nvSpPr>
        <p:spPr>
          <a:xfrm>
            <a:off x="714240" y="3962520"/>
            <a:ext cx="2561760" cy="256680"/>
          </a:xfrm>
          <a:prstGeom prst="rect">
            <a:avLst/>
          </a:prstGeom>
          <a:noFill/>
          <a:ln w="0">
            <a:noFill/>
          </a:ln>
        </p:spPr>
        <p:style>
          <a:lnRef idx="0">
            <a:scrgbClr r="0" g="0" b="0"/>
          </a:lnRef>
          <a:fillRef idx="0">
            <a:scrgbClr r="0" g="0" b="0"/>
          </a:fillRef>
          <a:effectRef idx="0">
            <a:scrgbClr r="0" g="0" b="0"/>
          </a:effectRef>
          <a:fontRef idx="minor"/>
        </p:style>
        <p:txBody>
          <a:bodyPr lIns="870823080" tIns="128520" rIns="870823080" bIns="128520" anchor="t">
            <a:normAutofit fontScale="25000" lnSpcReduction="20000"/>
          </a:bodyPr>
          <a:lstStyle/>
          <a:p>
            <a:pPr defTabSz="914400">
              <a:lnSpc>
                <a:spcPct val="100000"/>
              </a:lnSpc>
              <a:tabLst>
                <a:tab pos="0" algn="l"/>
              </a:tabLst>
            </a:pPr>
            <a:r>
              <a:rPr lang="en" sz="1000" b="0" strike="noStrike" spc="-1">
                <a:solidFill>
                  <a:schemeClr val="dk1"/>
                </a:solidFill>
                <a:latin typeface="Arial"/>
              </a:rPr>
              <a:t>+91 620 421 838</a:t>
            </a:r>
            <a:endParaRPr lang="en-US" sz="1000" b="0" strike="noStrike" spc="-1">
              <a:solidFill>
                <a:srgbClr val="FFFFFF"/>
              </a:solidFill>
              <a:latin typeface="OpenSymbol"/>
            </a:endParaRPr>
          </a:p>
        </p:txBody>
      </p:sp>
      <p:sp>
        <p:nvSpPr>
          <p:cNvPr id="116" name="Google Shape;336;p41"/>
          <p:cNvSpPr/>
          <p:nvPr/>
        </p:nvSpPr>
        <p:spPr>
          <a:xfrm>
            <a:off x="282498" y="1781280"/>
            <a:ext cx="1860222" cy="8856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r>
              <a:rPr lang="en" sz="1000" b="0" strike="noStrike" spc="-1">
                <a:solidFill>
                  <a:schemeClr val="dk1"/>
                </a:solidFill>
                <a:latin typeface="Arial"/>
              </a:rPr>
              <a:t>www.yourwebsite.com</a:t>
            </a:r>
            <a:endParaRPr lang="en-US" sz="1000" b="0" strike="noStrike" spc="-1">
              <a:solidFill>
                <a:srgbClr val="FFFFFF"/>
              </a:solidFill>
              <a:latin typeface="OpenSymbol"/>
            </a:endParaRPr>
          </a:p>
        </p:txBody>
      </p:sp>
      <p:sp>
        <p:nvSpPr>
          <p:cNvPr id="117" name="Google Shape;337;p41"/>
          <p:cNvSpPr/>
          <p:nvPr/>
        </p:nvSpPr>
        <p:spPr>
          <a:xfrm>
            <a:off x="2219400" y="229536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
        <p:nvSpPr>
          <p:cNvPr id="127" name="Google Shape;347;p41"/>
          <p:cNvSpPr/>
          <p:nvPr/>
        </p:nvSpPr>
        <p:spPr>
          <a:xfrm flipH="1">
            <a:off x="5610240" y="1359720"/>
            <a:ext cx="3532680" cy="378360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28" name="Google Shape;348;p41"/>
          <p:cNvSpPr/>
          <p:nvPr/>
        </p:nvSpPr>
        <p:spPr>
          <a:xfrm>
            <a:off x="714240" y="3333600"/>
            <a:ext cx="2742840" cy="30833640"/>
          </a:xfrm>
          <a:prstGeom prst="rect">
            <a:avLst/>
          </a:prstGeom>
          <a:noFill/>
          <a:ln w="0">
            <a:noFill/>
          </a:ln>
        </p:spPr>
        <p:style>
          <a:lnRef idx="0">
            <a:scrgbClr r="0" g="0" b="0"/>
          </a:lnRef>
          <a:fillRef idx="0">
            <a:scrgbClr r="0" g="0" b="0"/>
          </a:fillRef>
          <a:effectRef idx="0">
            <a:scrgbClr r="0" g="0" b="0"/>
          </a:effectRef>
          <a:fontRef idx="minor"/>
        </p:style>
        <p:txBody>
          <a:bodyPr lIns="870823080" tIns="7708680" rIns="870823080" bIns="7708680" anchor="t">
            <a:spAutoFit/>
          </a:bodyPr>
          <a:lstStyle/>
          <a:p>
            <a:pPr defTabSz="914400">
              <a:lnSpc>
                <a:spcPct val="100000"/>
              </a:lnSpc>
              <a:spcBef>
                <a:spcPts val="300"/>
              </a:spcBef>
              <a:tabLst>
                <a:tab pos="0" algn="l"/>
              </a:tabLst>
            </a:pPr>
            <a:r>
              <a:rPr lang="en" sz="1000" b="1" strike="noStrike" spc="-1">
                <a:solidFill>
                  <a:schemeClr val="dk1"/>
                </a:solidFill>
                <a:latin typeface="Arial"/>
              </a:rPr>
              <a:t>CREDITS:</a:t>
            </a:r>
            <a:r>
              <a:rPr lang="en" sz="1000" b="0" strike="noStrike" spc="-1">
                <a:solidFill>
                  <a:schemeClr val="dk1"/>
                </a:solidFill>
                <a:latin typeface="Arial"/>
              </a:rPr>
              <a:t> This presentation template was created by </a:t>
            </a:r>
            <a:r>
              <a:rPr lang="en" sz="1000" b="1" u="sng" strike="noStrike" spc="-1">
                <a:solidFill>
                  <a:schemeClr val="dk1"/>
                </a:solidFill>
                <a:uFillTx/>
                <a:latin typeface="Arial"/>
                <a:hlinkClick r:id="rId3"/>
              </a:rPr>
              <a:t>Slidesgo</a:t>
            </a:r>
            <a:r>
              <a:rPr lang="en" sz="1000" b="0" strike="noStrike" spc="-1">
                <a:solidFill>
                  <a:schemeClr val="dk1"/>
                </a:solidFill>
                <a:latin typeface="Arial"/>
              </a:rPr>
              <a:t>, and includes icons, infographics &amp; images by </a:t>
            </a:r>
            <a:r>
              <a:rPr lang="en" sz="1000" b="1" u="sng" strike="noStrike" spc="-1">
                <a:solidFill>
                  <a:schemeClr val="dk1"/>
                </a:solidFill>
                <a:uFillTx/>
                <a:latin typeface="Arial"/>
                <a:hlinkClick r:id="rId4"/>
              </a:rPr>
              <a:t>Freepik</a:t>
            </a:r>
            <a:r>
              <a:rPr lang="en" sz="1000" b="0" u="sng" strike="noStrike" spc="-1">
                <a:solidFill>
                  <a:schemeClr val="dk1"/>
                </a:solidFill>
                <a:uFillTx/>
                <a:latin typeface="Arial"/>
              </a:rPr>
              <a:t> </a:t>
            </a:r>
            <a:endParaRPr lang="en-US" sz="1000" b="0" strike="noStrike" spc="-1">
              <a:solidFill>
                <a:srgbClr val="FFFFFF"/>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Introduction</a:t>
            </a:r>
            <a:endParaRPr lang="fr-FR" sz="2600" b="0" strike="noStrike" spc="-1">
              <a:solidFill>
                <a:schemeClr val="dk1"/>
              </a:solidFill>
              <a:latin typeface="Arial"/>
            </a:endParaRPr>
          </a:p>
        </p:txBody>
      </p:sp>
      <p:sp>
        <p:nvSpPr>
          <p:cNvPr id="76"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This presentation provides an overview of the Social Good Tracker, outlining its objectives and unique features.</a:t>
            </a:r>
            <a:endParaRPr lang="en-US" sz="1200" b="0" strike="noStrike" spc="-1" dirty="0">
              <a:solidFill>
                <a:srgbClr val="FFFFFF"/>
              </a:solidFill>
              <a:latin typeface="OpenSymbol"/>
            </a:endParaRPr>
          </a:p>
        </p:txBody>
      </p:sp>
      <p:sp>
        <p:nvSpPr>
          <p:cNvPr id="77"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Google Shape;165;p30"/>
          <p:cNvSpPr/>
          <p:nvPr/>
        </p:nvSpPr>
        <p:spPr>
          <a:xfrm flipH="1">
            <a:off x="0" y="0"/>
            <a:ext cx="342792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80" name="PlaceHolder 1"/>
          <p:cNvSpPr>
            <a:spLocks noGrp="1"/>
          </p:cNvSpPr>
          <p:nvPr>
            <p:ph type="title"/>
          </p:nvPr>
        </p:nvSpPr>
        <p:spPr>
          <a:xfrm>
            <a:off x="4572000" y="3095640"/>
            <a:ext cx="3857400" cy="1514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 sz="4000" b="0" strike="noStrike" spc="-1">
                <a:solidFill>
                  <a:schemeClr val="dk1"/>
                </a:solidFill>
                <a:latin typeface="Atkinson Hyperlegible Next SemiBold"/>
                <a:ea typeface="Atkinson Hyperlegible Next SemiBold"/>
              </a:rPr>
              <a:t>Overview of Social Good Tracker</a:t>
            </a:r>
            <a:endParaRPr lang="fr-FR" sz="4000" b="0" strike="noStrike" spc="-1">
              <a:solidFill>
                <a:schemeClr val="dk1"/>
              </a:solidFill>
              <a:latin typeface="Arial"/>
            </a:endParaRPr>
          </a:p>
        </p:txBody>
      </p:sp>
      <p:sp>
        <p:nvSpPr>
          <p:cNvPr id="81" name="PlaceHolder 2"/>
          <p:cNvSpPr>
            <a:spLocks noGrp="1"/>
          </p:cNvSpPr>
          <p:nvPr>
            <p:ph type="title"/>
          </p:nvPr>
        </p:nvSpPr>
        <p:spPr>
          <a:xfrm>
            <a:off x="714240" y="838080"/>
            <a:ext cx="1257120" cy="91404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90000"/>
          </a:bodyPr>
          <a:lstStyle/>
          <a:p>
            <a:pPr indent="0" algn="ctr">
              <a:lnSpc>
                <a:spcPct val="100000"/>
              </a:lnSpc>
              <a:buNone/>
              <a:tabLst>
                <a:tab pos="0" algn="l"/>
              </a:tabLst>
            </a:pPr>
            <a:r>
              <a:rPr lang="en" sz="6000" b="0" strike="noStrike" spc="-1">
                <a:solidFill>
                  <a:schemeClr val="dk2"/>
                </a:solidFill>
                <a:latin typeface="Atkinson Hyperlegible Next Medium"/>
                <a:ea typeface="Atkinson Hyperlegible Next Medium"/>
              </a:rPr>
              <a:t>01</a:t>
            </a:r>
            <a:endParaRPr lang="fr-FR" sz="6000" b="0" strike="noStrike" spc="-1">
              <a:solidFill>
                <a:schemeClr val="dk1"/>
              </a:solidFill>
              <a:latin typeface="Arial"/>
            </a:endParaRPr>
          </a:p>
        </p:txBody>
      </p:sp>
      <p:sp>
        <p:nvSpPr>
          <p:cNvPr id="82"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83"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Purpose and goals of the tracker</a:t>
            </a:r>
            <a:endParaRPr lang="fr-FR" sz="2600" b="0" strike="noStrike" spc="-1">
              <a:solidFill>
                <a:schemeClr val="dk1"/>
              </a:solidFill>
              <a:latin typeface="Arial"/>
            </a:endParaRPr>
          </a:p>
        </p:txBody>
      </p:sp>
      <p:sp>
        <p:nvSpPr>
          <p:cNvPr id="85"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The Social Good Tracker aims to assess and enhance social initiatives by providing a comprehensive platform for monitoring impact. It is designed to facilitate transparency and drive positive changes in communities.</a:t>
            </a:r>
            <a:endParaRPr lang="en-US" sz="1200" b="0" strike="noStrike" spc="-1" dirty="0">
              <a:solidFill>
                <a:srgbClr val="FFFFFF"/>
              </a:solidFill>
              <a:latin typeface="OpenSymbol"/>
            </a:endParaRPr>
          </a:p>
        </p:txBody>
      </p:sp>
      <p:sp>
        <p:nvSpPr>
          <p:cNvPr id="86"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Key features and functionalities</a:t>
            </a:r>
            <a:endParaRPr lang="fr-FR" sz="2600" b="0" strike="noStrike" spc="-1">
              <a:solidFill>
                <a:schemeClr val="dk1"/>
              </a:solidFill>
              <a:latin typeface="Arial"/>
            </a:endParaRPr>
          </a:p>
        </p:txBody>
      </p:sp>
      <p:sp>
        <p:nvSpPr>
          <p:cNvPr id="88"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The tracker includes a user-friendly dashboard for real-time data visualization, customizable reporting tools, and integration capabilities with existing systems. It also encourage user participation and feedback, ensuring continuous improvement in social projects.</a:t>
            </a:r>
            <a:endParaRPr lang="en-US" sz="1200" b="0" strike="noStrike" spc="-1" dirty="0">
              <a:solidFill>
                <a:srgbClr val="FFFFFF"/>
              </a:solidFill>
              <a:latin typeface="OpenSymbol"/>
            </a:endParaRPr>
          </a:p>
        </p:txBody>
      </p:sp>
      <p:sp>
        <p:nvSpPr>
          <p:cNvPr id="89"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Google Shape;165;p30"/>
          <p:cNvSpPr/>
          <p:nvPr/>
        </p:nvSpPr>
        <p:spPr>
          <a:xfrm flipH="1">
            <a:off x="0" y="0"/>
            <a:ext cx="3427920" cy="5143320"/>
          </a:xfrm>
          <a:prstGeom prst="round1Rect">
            <a:avLst>
              <a:gd name="adj" fmla="val 50000"/>
            </a:avLst>
          </a:prstGeom>
          <a:blipFill rotWithShape="0">
            <a:blip r:embed="rId3"/>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95" name="PlaceHolder 1"/>
          <p:cNvSpPr>
            <a:spLocks noGrp="1"/>
          </p:cNvSpPr>
          <p:nvPr>
            <p:ph type="title"/>
          </p:nvPr>
        </p:nvSpPr>
        <p:spPr>
          <a:xfrm>
            <a:off x="4572000" y="3095640"/>
            <a:ext cx="3857400" cy="1514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Atkinson Hyperlegible Next SemiBold"/>
                <a:ea typeface="Atkinson Hyperlegible Next SemiBold"/>
              </a:rPr>
              <a:t>Chatbot Integration</a:t>
            </a:r>
            <a:endParaRPr lang="fr-FR" sz="4000" b="0" strike="noStrike" spc="-1">
              <a:solidFill>
                <a:schemeClr val="dk1"/>
              </a:solidFill>
              <a:latin typeface="Arial"/>
            </a:endParaRPr>
          </a:p>
        </p:txBody>
      </p:sp>
      <p:sp>
        <p:nvSpPr>
          <p:cNvPr id="96" name="PlaceHolder 2"/>
          <p:cNvSpPr>
            <a:spLocks noGrp="1"/>
          </p:cNvSpPr>
          <p:nvPr>
            <p:ph type="title"/>
          </p:nvPr>
        </p:nvSpPr>
        <p:spPr>
          <a:xfrm>
            <a:off x="714240" y="838080"/>
            <a:ext cx="1257120" cy="91404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90000"/>
          </a:bodyPr>
          <a:lstStyle/>
          <a:p>
            <a:pPr indent="0" algn="ctr">
              <a:lnSpc>
                <a:spcPct val="100000"/>
              </a:lnSpc>
              <a:buNone/>
              <a:tabLst>
                <a:tab pos="0" algn="l"/>
              </a:tabLst>
            </a:pPr>
            <a:r>
              <a:rPr lang="en" sz="6000" b="0" strike="noStrike" spc="-1">
                <a:solidFill>
                  <a:schemeClr val="dk2"/>
                </a:solidFill>
                <a:latin typeface="Atkinson Hyperlegible Next Medium"/>
                <a:ea typeface="Atkinson Hyperlegible Next Medium"/>
              </a:rPr>
              <a:t>02</a:t>
            </a:r>
            <a:endParaRPr lang="fr-FR" sz="6000" b="0" strike="noStrike" spc="-1">
              <a:solidFill>
                <a:schemeClr val="dk1"/>
              </a:solidFill>
              <a:latin typeface="Arial"/>
            </a:endParaRPr>
          </a:p>
        </p:txBody>
      </p:sp>
      <p:sp>
        <p:nvSpPr>
          <p:cNvPr id="97"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98"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Role of chatbot in user engagement</a:t>
            </a:r>
            <a:endParaRPr lang="fr-FR" sz="2600" b="0" strike="noStrike" spc="-1">
              <a:solidFill>
                <a:schemeClr val="dk1"/>
              </a:solidFill>
              <a:latin typeface="Arial"/>
            </a:endParaRPr>
          </a:p>
        </p:txBody>
      </p:sp>
      <p:sp>
        <p:nvSpPr>
          <p:cNvPr id="100"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The chatbot serves as a digital assistant, guiding users through the functionalities of the Social Good Tracker. By offering instant responses and personalized support, it enhances user experience and encourages increased participation in social initiatives.</a:t>
            </a:r>
            <a:endParaRPr lang="en-US" sz="1200" b="0" strike="noStrike" spc="-1" dirty="0">
              <a:solidFill>
                <a:srgbClr val="FFFFFF"/>
              </a:solidFill>
              <a:latin typeface="OpenSymbol"/>
            </a:endParaRPr>
          </a:p>
        </p:txBody>
      </p:sp>
      <p:sp>
        <p:nvSpPr>
          <p:cNvPr id="101"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02"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dirty="0">
                <a:solidFill>
                  <a:schemeClr val="dk1"/>
                </a:solidFill>
                <a:latin typeface="Arial"/>
              </a:rPr>
              <a:t>↓</a:t>
            </a:r>
            <a:endParaRPr lang="en-US" sz="1000" b="0" strike="noStrike" spc="-1" dirty="0">
              <a:solidFill>
                <a:srgbClr val="FFFFFF"/>
              </a:solidFill>
              <a:latin typeface="OpenSymbo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Technical specifications and capabilities</a:t>
            </a:r>
            <a:endParaRPr lang="fr-FR" sz="2600" b="0" strike="noStrike" spc="-1">
              <a:solidFill>
                <a:schemeClr val="dk1"/>
              </a:solidFill>
              <a:latin typeface="Arial"/>
            </a:endParaRPr>
          </a:p>
        </p:txBody>
      </p:sp>
      <p:sp>
        <p:nvSpPr>
          <p:cNvPr id="104"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The chatbot is built on “</a:t>
            </a:r>
            <a:r>
              <a:rPr lang="en" sz="1200" spc="-1" dirty="0">
                <a:solidFill>
                  <a:schemeClr val="dk1"/>
                </a:solidFill>
                <a:latin typeface="Albert Sans"/>
                <a:ea typeface="Albert Sans"/>
              </a:rPr>
              <a:t>gemini api”</a:t>
            </a:r>
            <a:r>
              <a:rPr lang="en" sz="1200" b="0" strike="noStrike" spc="-1" dirty="0">
                <a:solidFill>
                  <a:schemeClr val="dk1"/>
                </a:solidFill>
                <a:latin typeface="Albert Sans"/>
                <a:ea typeface="Albert Sans"/>
              </a:rPr>
              <a:t> processing algorithms, allowing it to understand user queries effectively. It is designed to integrate seamlessly with the Tracker’s interface, supporting and providing analytics on user interactions to inform continuous improvements.</a:t>
            </a:r>
            <a:endParaRPr lang="en-US" sz="1200" b="0" strike="noStrike" spc="-1" dirty="0">
              <a:solidFill>
                <a:srgbClr val="FFFFFF"/>
              </a:solidFill>
              <a:latin typeface="OpenSymbol"/>
            </a:endParaRPr>
          </a:p>
        </p:txBody>
      </p:sp>
      <p:sp>
        <p:nvSpPr>
          <p:cNvPr id="105"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Benefits of chatbot in social good initiatives</a:t>
            </a:r>
            <a:endParaRPr lang="fr-FR" sz="2600" b="0" strike="noStrike" spc="-1">
              <a:solidFill>
                <a:schemeClr val="dk1"/>
              </a:solidFill>
              <a:latin typeface="Arial"/>
            </a:endParaRPr>
          </a:p>
        </p:txBody>
      </p:sp>
      <p:sp>
        <p:nvSpPr>
          <p:cNvPr id="107"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Integrating a chatbot into the Social Good Tracker streamlines communication, reduces response time, and fosters a supportive community environment. By automating  it allows human resources to focus on </a:t>
            </a:r>
            <a:r>
              <a:rPr lang="en" sz="1200" b="0" strike="noStrike" spc="-1">
                <a:solidFill>
                  <a:schemeClr val="dk1"/>
                </a:solidFill>
                <a:latin typeface="Albert Sans"/>
                <a:ea typeface="Albert Sans"/>
              </a:rPr>
              <a:t>more </a:t>
            </a:r>
            <a:r>
              <a:rPr lang="en" sz="1200" spc="-1">
                <a:solidFill>
                  <a:schemeClr val="dk1"/>
                </a:solidFill>
                <a:latin typeface="Albert Sans"/>
                <a:ea typeface="Albert Sans"/>
              </a:rPr>
              <a:t>issues</a:t>
            </a:r>
            <a:r>
              <a:rPr lang="en" sz="1200" b="0" strike="noStrike" spc="-1">
                <a:solidFill>
                  <a:schemeClr val="dk1"/>
                </a:solidFill>
                <a:latin typeface="Albert Sans"/>
                <a:ea typeface="Albert Sans"/>
              </a:rPr>
              <a:t>, </a:t>
            </a:r>
            <a:r>
              <a:rPr lang="en" sz="1200" b="0" strike="noStrike" spc="-1" dirty="0">
                <a:solidFill>
                  <a:schemeClr val="dk1"/>
                </a:solidFill>
                <a:latin typeface="Albert Sans"/>
                <a:ea typeface="Albert Sans"/>
              </a:rPr>
              <a:t>ultimately driving greater impact and efficiency in social projects.</a:t>
            </a:r>
            <a:endParaRPr lang="en-US" sz="1200" b="0" strike="noStrike" spc="-1" dirty="0">
              <a:solidFill>
                <a:srgbClr val="FFFFFF"/>
              </a:solidFill>
              <a:latin typeface="OpenSymbol"/>
            </a:endParaRPr>
          </a:p>
        </p:txBody>
      </p:sp>
      <p:sp>
        <p:nvSpPr>
          <p:cNvPr id="108"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theme/theme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314</TotalTime>
  <Words>360</Words>
  <Application>Microsoft Office PowerPoint</Application>
  <PresentationFormat>On-screen Show (16:9)</PresentationFormat>
  <Paragraphs>33</Paragraphs>
  <Slides>11</Slides>
  <Notes>1</Notes>
  <HiddenSlides>0</HiddenSlides>
  <MMClips>0</MMClips>
  <ScaleCrop>false</ScaleCrop>
  <HeadingPairs>
    <vt:vector size="6" baseType="variant">
      <vt:variant>
        <vt:lpstr>Fonts Used</vt:lpstr>
      </vt:variant>
      <vt:variant>
        <vt:i4>8</vt:i4>
      </vt:variant>
      <vt:variant>
        <vt:lpstr>Theme</vt:lpstr>
      </vt:variant>
      <vt:variant>
        <vt:i4>24</vt:i4>
      </vt:variant>
      <vt:variant>
        <vt:lpstr>Slide Titles</vt:lpstr>
      </vt:variant>
      <vt:variant>
        <vt:i4>11</vt:i4>
      </vt:variant>
    </vt:vector>
  </HeadingPairs>
  <TitlesOfParts>
    <vt:vector size="43" baseType="lpstr">
      <vt:lpstr>Albert Sans</vt:lpstr>
      <vt:lpstr>Arial</vt:lpstr>
      <vt:lpstr>Atkinson Hyperlegible Next Medium</vt:lpstr>
      <vt:lpstr>Atkinson Hyperlegible Next SemiBold</vt:lpstr>
      <vt:lpstr>Calibri</vt:lpstr>
      <vt:lpstr>OpenSymbol</vt:lpstr>
      <vt:lpstr>Symbol</vt:lpstr>
      <vt:lpstr>Wingdings</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Slidesgo Final Pages</vt:lpstr>
      <vt:lpstr>Slidesgo Final Pages</vt:lpstr>
      <vt:lpstr>Slidesgo Final Pages</vt:lpstr>
      <vt:lpstr>Social Good Tracker</vt:lpstr>
      <vt:lpstr>Introduction</vt:lpstr>
      <vt:lpstr>Overview of Social Good Tracker</vt:lpstr>
      <vt:lpstr>Purpose and goals of the tracker</vt:lpstr>
      <vt:lpstr>Key features and functionalities</vt:lpstr>
      <vt:lpstr>Chatbot Integration</vt:lpstr>
      <vt:lpstr>Role of chatbot in user engagement</vt:lpstr>
      <vt:lpstr>Technical specifications and capabilities</vt:lpstr>
      <vt:lpstr>Benefits of chatbot in social good initiatives</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sainavadeep mitta</cp:lastModifiedBy>
  <cp:revision>11</cp:revision>
  <dcterms:modified xsi:type="dcterms:W3CDTF">2025-04-28T13:38:04Z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2025-04-22T16:30:48Z</dcterms:created>
  <dc:creator>Unknown Creator</dc:creator>
  <dc:description/>
  <dc:language>en-US</dc:language>
  <cp:lastModifiedBy>Unknown Creator</cp:lastModifiedBy>
  <dcterms:modified xsi:type="dcterms:W3CDTF">2025-04-22T16:30:48Z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